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60" r:id="rId2"/>
    <p:sldId id="276" r:id="rId3"/>
    <p:sldId id="266" r:id="rId4"/>
    <p:sldId id="274" r:id="rId5"/>
    <p:sldId id="272" r:id="rId6"/>
    <p:sldId id="268" r:id="rId7"/>
    <p:sldId id="262" r:id="rId8"/>
    <p:sldId id="257" r:id="rId9"/>
    <p:sldId id="277" r:id="rId10"/>
    <p:sldId id="280" r:id="rId11"/>
    <p:sldId id="281" r:id="rId12"/>
    <p:sldId id="283" r:id="rId13"/>
    <p:sldId id="279" r:id="rId14"/>
    <p:sldId id="282" r:id="rId15"/>
    <p:sldId id="286" r:id="rId16"/>
    <p:sldId id="285" r:id="rId17"/>
    <p:sldId id="288" r:id="rId18"/>
    <p:sldId id="284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626"/>
    <a:srgbClr val="1A7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65" autoAdjust="0"/>
  </p:normalViewPr>
  <p:slideViewPr>
    <p:cSldViewPr snapToGrid="0">
      <p:cViewPr varScale="1">
        <p:scale>
          <a:sx n="41" d="100"/>
          <a:sy n="41" d="100"/>
        </p:scale>
        <p:origin x="78" y="1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A6FE4-38E1-4F3E-B421-0CB61CDDE24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8889D-E904-4EDD-A183-F2F558CF7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889D-E904-4EDD-A183-F2F558CF74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9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889D-E904-4EDD-A183-F2F558CF74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4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4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4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9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18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7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86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70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1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4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6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1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4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1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5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6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DCDFA8-D8EC-4C05-BDCD-0AD79B56A80E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99B870-6645-46D8-A986-3D025E3AD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67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hyperlink" Target="https://vk.com/club4467235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hyperlink" Target="https://vk.com/club19133112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6639" y="2462142"/>
            <a:ext cx="8755115" cy="1548718"/>
          </a:xfrm>
          <a:solidFill>
            <a:schemeClr val="tx1">
              <a:alpha val="3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Весенние правила безопасности </a:t>
            </a:r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7658" y="4925568"/>
            <a:ext cx="8195542" cy="1109472"/>
          </a:xfrm>
          <a:solidFill>
            <a:schemeClr val="tx1">
              <a:alpha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algn="ctr"/>
            <a:r>
              <a:rPr lang="ru-RU" sz="18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Презентацию </a:t>
            </a:r>
            <a:r>
              <a:rPr lang="ru-RU" sz="1800" b="1" cap="all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подготовила Паршина Н.В.,</a:t>
            </a:r>
          </a:p>
          <a:p>
            <a:pPr algn="ctr"/>
            <a:r>
              <a:rPr lang="ru-RU" sz="1800" b="1" cap="all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педагог-психолог  </a:t>
            </a:r>
            <a:r>
              <a:rPr lang="ru-RU" sz="1800" b="1" cap="all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высшей квалификационной </a:t>
            </a:r>
            <a:r>
              <a:rPr lang="ru-RU" sz="18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категории</a:t>
            </a:r>
            <a:endParaRPr lang="ru-RU" sz="1800" b="1" cap="all" dirty="0">
              <a:ln w="3175" cmpd="sng">
                <a:noFill/>
              </a:ln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457" y="457214"/>
            <a:ext cx="964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Муниципальное автономное учреждение дополнительного образования </a:t>
            </a:r>
            <a:endParaRPr lang="ru-RU" b="1" cap="all" dirty="0" smtClean="0">
              <a:ln w="3175" cmpd="sng">
                <a:noFill/>
              </a:ln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Рязанский городской Дворец детского творчества»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7" y="331417"/>
            <a:ext cx="475529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009" y="3917838"/>
            <a:ext cx="3932261" cy="2621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183" y="327180"/>
            <a:ext cx="11055926" cy="3323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ln w="3175" cmpd="sng">
                  <a:noFill/>
                </a:ln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 ДЛЯ </a:t>
            </a:r>
            <a:r>
              <a:rPr lang="ru-RU" sz="3200" b="1" cap="all" dirty="0" smtClean="0">
                <a:ln w="3175" cmpd="sng">
                  <a:noFill/>
                </a:ln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РОДИТЕЛЕЙ</a:t>
            </a:r>
          </a:p>
          <a:p>
            <a:pPr algn="ctr"/>
            <a:endParaRPr lang="ru-RU" sz="800" b="1" cap="all" dirty="0" smtClean="0">
              <a:ln w="3175" cmpd="sng">
                <a:noFill/>
              </a:ln>
              <a:solidFill>
                <a:srgbClr val="D42626"/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ts val="3360"/>
              </a:lnSpc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заговорил с вами о своём – бросайте </a:t>
            </a:r>
            <a:r>
              <a:rPr lang="ru-RU" sz="2800" b="1" dirty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садитесь напротив глаза в глаза  -  и слушайте, вникайте, сопереживайте, думайте вместе. </a:t>
            </a:r>
          </a:p>
          <a:p>
            <a:pPr algn="just">
              <a:lnSpc>
                <a:spcPts val="3360"/>
              </a:lnSpc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ребёнок должен знать, что он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рассчитывать на поддержку и помощь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256503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6231"/>
            <a:ext cx="11970327" cy="15070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Примеры ведения диалога с подростком, находящимся в кризисном состоянии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14558"/>
              </p:ext>
            </p:extLst>
          </p:nvPr>
        </p:nvGraphicFramePr>
        <p:xfrm>
          <a:off x="738167" y="1602232"/>
          <a:ext cx="10868616" cy="448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3545"/>
                <a:gridCol w="4706112"/>
                <a:gridCol w="310895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ВЫ СЛЫШИТЕ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ГОВОРИТЕ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Ненавижу учебу, школу и т.п. 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Что именно тебя раздражает? Что ты хочешь сделать, когда это чувствуешь?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Когда я был в твоем возрасте... да ты просто лентяй!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Все кажется таким безнадежным…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Иногда все мы чувствуем себя подавленными. Давай подумаем, какие у нас проблемы, и какую из них надо решить в первую очередь.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Подумай лучше о тех, кому еще хуже, чем тебе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Всем было бы лучше без меня!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Кому именно? На кого ты обижен? Ты очень много значишь для нас, и меня беспокоит твое настроение. Скажи мне, что происходит?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Не говори глупостей. Давай поговорим о чем-нибудь другом.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24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5" y="40023"/>
            <a:ext cx="11305309" cy="15070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Примеры ведения диалога с подростком, находящимся в кризисном состоянии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19451"/>
              </p:ext>
            </p:extLst>
          </p:nvPr>
        </p:nvGraphicFramePr>
        <p:xfrm>
          <a:off x="755904" y="1402080"/>
          <a:ext cx="10911840" cy="50596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31105"/>
                <a:gridCol w="4084028"/>
                <a:gridCol w="3596707"/>
              </a:tblGrid>
              <a:tr h="445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ВЫ СЛЫШИТЕ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ГОВОРИТЕ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8604">
                <a:tc>
                  <a:txBody>
                    <a:bodyPr/>
                    <a:lstStyle/>
                    <a:p>
                      <a:pPr algn="l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Вы не понимаете меня!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Что я сейчас должен понять? Я </a:t>
                      </a:r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действительно </a:t>
                      </a:r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хочу это знать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Кто же может понять молодежь в наши дни?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28185"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Я совершил ужасный поступок...</a:t>
                      </a:r>
                    </a:p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Давай сядем и поговорим об этом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Что посеешь, то и пожнешь!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8734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А если у меня не получится?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Если не получится, ничего страшного. Мы вместе подумаем, почему не получилось в этот раз, и что можно сделать, чтобы получилось в следующий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 Если не получится, значит ты недостаточно постарался!</a:t>
                      </a:r>
                      <a:endParaRPr lang="ru-RU" sz="21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49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89" y="-324233"/>
            <a:ext cx="11386457" cy="12801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Признаки депрессивных реакций у подростков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889" y="692237"/>
            <a:ext cx="11633147" cy="5678478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Снижение интереса к деятельности,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потеря удовольствия от деятельности, которая раньше нравилась.</a:t>
            </a:r>
          </a:p>
          <a:p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Уклонение от общения: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нежелание идти в школу, общаться со сверстниками, склонность к уединению.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Снижение успеваемости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из-за трудностей концентрации внимания и нарушений запоминания.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сна и/или аппетита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(ест/спит больше/меньше, чем раньше).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Вялость, хроническая усталость.</a:t>
            </a:r>
          </a:p>
          <a:p>
            <a:pPr algn="just"/>
            <a:endParaRPr lang="ru-RU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tabLst>
                <a:tab pos="179388" algn="l"/>
              </a:tabLst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Грустное настроение или повышенная раздражительность.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Идеи собственной </a:t>
            </a:r>
            <a:r>
              <a:rPr lang="ru-RU" sz="2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малоценности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никчемности.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Телесное недомогание: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головная боль, проблемы с желудком.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8. Возможным проявлением депрессии может быть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отклонение от общепринятых норм поведения: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показная бравада, грубость, агрессия, демонстративные уходы из дома, употребление ПАВ.</a:t>
            </a:r>
          </a:p>
        </p:txBody>
      </p:sp>
    </p:spTree>
    <p:extLst>
      <p:ext uri="{BB962C8B-B14F-4D97-AF65-F5344CB8AC3E}">
        <p14:creationId xmlns:p14="http://schemas.microsoft.com/office/powerpoint/2010/main" val="132997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6" y="543874"/>
            <a:ext cx="10903528" cy="1409617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процессе разговора </a:t>
            </a:r>
            <a:r>
              <a:rPr lang="ru-RU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просто по результатам своих наблюдений) </a:t>
            </a:r>
            <a:r>
              <a:rPr lang="ru-RU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</a:t>
            </a:r>
            <a:r>
              <a:rPr 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обнаруживаете у подростка признаки наличия депрессивного состояния</a:t>
            </a:r>
            <a:r>
              <a:rPr lang="ru-RU" sz="3100" dirty="0">
                <a:solidFill>
                  <a:schemeClr val="accent1"/>
                </a:solidFill>
              </a:rPr>
              <a:t/>
            </a:r>
            <a:br>
              <a:rPr lang="ru-RU" sz="3100" dirty="0">
                <a:solidFill>
                  <a:schemeClr val="accent1"/>
                </a:solidFill>
              </a:rPr>
            </a:br>
            <a:endParaRPr lang="ru-RU" sz="31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7524" y="2160669"/>
            <a:ext cx="10432473" cy="19082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трактовать их как возрастной кризис. </a:t>
            </a:r>
          </a:p>
          <a:p>
            <a:pPr algn="just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незамедлительно обратиться за консультацией к психологу, неврологу или детскому психиатру для оценки состояния и оказания своевременной помощи.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523" y="4612422"/>
            <a:ext cx="10432473" cy="196977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81818"/>
                </a:solidFill>
                <a:latin typeface="Open Sans"/>
              </a:rPr>
              <a:t> 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Детский телефон доверия</a:t>
            </a:r>
            <a:r>
              <a:rPr 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2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Open Sans"/>
              </a:rPr>
              <a:t>8-800-2000-122</a:t>
            </a:r>
            <a:r>
              <a:rPr lang="ru-RU" sz="2800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(бесплатно, круглосуточно)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Психологическое консультирование, экстренная и кризисная психологическая помощь для детей в трудной жизненной ситуации, подростков и их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53447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151"/>
            <a:ext cx="11942617" cy="1507067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СПРАВИТЬСЯ С ТРЕВОГОЙ </a:t>
            </a:r>
            <a:r>
              <a:rPr lang="ru-RU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ПОДДЕРЖАТЬ СЕБЯ И ДЕТЕЙ В НЕПРОСТОЕ ВРЕМЯ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0328" y="1502688"/>
            <a:ext cx="11222182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Хотите успокоить детей - сначала успокойтесь сами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Переключите внимание со стрессового события обратно на себя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b="1" dirty="0">
                <a:solidFill>
                  <a:schemeClr val="accent1"/>
                </a:solidFill>
              </a:rPr>
              <a:t>свои базовые потребности, следить, как они удовлетворяются. Есть, спать, пить </a:t>
            </a:r>
            <a:r>
              <a:rPr lang="ru-RU" b="1" dirty="0" smtClean="0">
                <a:solidFill>
                  <a:schemeClr val="accent1"/>
                </a:solidFill>
              </a:rPr>
              <a:t>воду.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новостей, больше контакта с близкими.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Минимизируйте поступление негативной информации со стороны. </a:t>
            </a:r>
            <a:r>
              <a:rPr lang="ru-RU" b="1" dirty="0">
                <a:solidFill>
                  <a:schemeClr val="accent1"/>
                </a:solidFill>
              </a:rPr>
              <a:t>Определите </a:t>
            </a:r>
            <a:r>
              <a:rPr lang="ru-RU" b="1" dirty="0" smtClean="0">
                <a:solidFill>
                  <a:schemeClr val="accent1"/>
                </a:solidFill>
              </a:rPr>
              <a:t>те </a:t>
            </a:r>
            <a:r>
              <a:rPr lang="ru-RU" b="1" dirty="0">
                <a:solidFill>
                  <a:schemeClr val="accent1"/>
                </a:solidFill>
              </a:rPr>
              <a:t>источники новостей, из которых вы можете получать конкретные данные, без эмоциональной окраски, и смотрите </a:t>
            </a:r>
            <a:r>
              <a:rPr lang="ru-RU" b="1" dirty="0" smtClean="0">
                <a:solidFill>
                  <a:schemeClr val="accent1"/>
                </a:solidFill>
              </a:rPr>
              <a:t>их не </a:t>
            </a:r>
            <a:r>
              <a:rPr lang="ru-RU" b="1" dirty="0">
                <a:solidFill>
                  <a:schemeClr val="accent1"/>
                </a:solidFill>
              </a:rPr>
              <a:t>чаще </a:t>
            </a:r>
            <a:r>
              <a:rPr lang="ru-RU" b="1" dirty="0" smtClean="0">
                <a:solidFill>
                  <a:schemeClr val="accent1"/>
                </a:solidFill>
              </a:rPr>
              <a:t>двух раз </a:t>
            </a:r>
            <a:r>
              <a:rPr lang="ru-RU" b="1" dirty="0">
                <a:solidFill>
                  <a:schemeClr val="accent1"/>
                </a:solidFill>
              </a:rPr>
              <a:t>в сутки. </a:t>
            </a:r>
            <a:endParaRPr lang="ru-RU" b="1" dirty="0" smtClean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Помогите детям не попасть под влияние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фейковой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информации, обсудите, как и откуда они узнают новости.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Старайтесь избегать обсуждения текущих событий с родственниками и друзьям, если вы не можете вести разговоры о происходящем без горячих споров. </a:t>
            </a:r>
            <a:r>
              <a:rPr lang="ru-RU" b="1" dirty="0" smtClean="0">
                <a:solidFill>
                  <a:schemeClr val="accent1"/>
                </a:solidFill>
              </a:rPr>
              <a:t>Если </a:t>
            </a:r>
            <a:r>
              <a:rPr lang="ru-RU" b="1" dirty="0">
                <a:solidFill>
                  <a:schemeClr val="accent1"/>
                </a:solidFill>
              </a:rPr>
              <a:t>люди обладают культурой общения и готовы спокойно выслушивать противоположную точку зрения — беседы могут получиться интересными</a:t>
            </a:r>
            <a:r>
              <a:rPr lang="ru-RU" b="1" dirty="0" smtClean="0">
                <a:solidFill>
                  <a:schemeClr val="accent1"/>
                </a:solidFill>
              </a:rPr>
              <a:t>,</a:t>
            </a:r>
            <a:endParaRPr lang="ru-RU" b="1" dirty="0" smtClean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на связи с вашими родными</a:t>
            </a:r>
            <a:r>
              <a:rPr lang="ru-RU" b="1" dirty="0">
                <a:solidFill>
                  <a:schemeClr val="accent1"/>
                </a:solidFill>
              </a:rPr>
              <a:t>, слушайте их и реально </a:t>
            </a:r>
            <a:r>
              <a:rPr lang="ru-RU" b="1" dirty="0" smtClean="0">
                <a:solidFill>
                  <a:schemeClr val="accent1"/>
                </a:solidFill>
              </a:rPr>
              <a:t>оценивайте, </a:t>
            </a:r>
            <a:r>
              <a:rPr lang="ru-RU" b="1" dirty="0">
                <a:solidFill>
                  <a:schemeClr val="accent1"/>
                </a:solidFill>
              </a:rPr>
              <a:t>что с ними происходит. Общайтесь с ними,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обнимайтесь, потому что тактильное общение дает гораздо больше, чем словесное.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всё же успокоиться не получается </a:t>
            </a:r>
            <a:r>
              <a:rPr lang="ru-RU" b="1" dirty="0">
                <a:solidFill>
                  <a:schemeClr val="accent1"/>
                </a:solidFill>
              </a:rPr>
              <a:t>и переживания мешают нормально жить,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обратиться за психологической помощью к специалисту.</a:t>
            </a:r>
          </a:p>
        </p:txBody>
      </p:sp>
    </p:spTree>
    <p:extLst>
      <p:ext uri="{BB962C8B-B14F-4D97-AF65-F5344CB8AC3E}">
        <p14:creationId xmlns:p14="http://schemas.microsoft.com/office/powerpoint/2010/main" val="52700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280416"/>
            <a:ext cx="1194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ДЛЯ БЫСТРОГО СНЯТИЯ СТРЕССА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0410" y="950094"/>
            <a:ext cx="11404332" cy="526297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268288">
              <a:tabLst>
                <a:tab pos="268288" algn="l"/>
              </a:tabLs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«ЧЕТВЁРКА»</a:t>
            </a:r>
          </a:p>
          <a:p>
            <a:pPr marL="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Сделайте вдох на 4 счёта.</a:t>
            </a:r>
          </a:p>
          <a:p>
            <a:pPr marL="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Задержите дыхание на 4 счёта.</a:t>
            </a:r>
          </a:p>
          <a:p>
            <a:pPr marL="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Сделайте выдох на 4 счёта.</a:t>
            </a:r>
          </a:p>
          <a:p>
            <a:pPr marL="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Снова задержите  дыхание на 4 счёта.</a:t>
            </a:r>
          </a:p>
          <a:p>
            <a:pPr marL="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Повторите все этапы заново, сделав 4 цикла.</a:t>
            </a:r>
          </a:p>
          <a:p>
            <a:pPr marL="268288">
              <a:tabLst>
                <a:tab pos="268288" algn="l"/>
              </a:tabLst>
            </a:pP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68288">
              <a:tabLst>
                <a:tab pos="268288" algn="l"/>
              </a:tabLs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«ЛАДОНИ» </a:t>
            </a:r>
          </a:p>
          <a:p>
            <a:pPr marL="268288">
              <a:tabLst>
                <a:tab pos="26828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Соедините ладони перед собой и давите одной рукой на другую.</a:t>
            </a:r>
          </a:p>
          <a:p>
            <a:pPr marL="268288">
              <a:tabLst>
                <a:tab pos="268288" algn="l"/>
              </a:tabLst>
            </a:pP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68288">
              <a:tabLst>
                <a:tab pos="268288" algn="l"/>
              </a:tabLs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«ЗАМОК»</a:t>
            </a:r>
          </a:p>
          <a:p>
            <a:pPr marL="268288" algn="just">
              <a:tabLst>
                <a:tab pos="26828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Сцепите пальцы за головой и давите на затылок, не меняя положение головы.</a:t>
            </a:r>
          </a:p>
          <a:p>
            <a:pPr marL="268288">
              <a:tabLst>
                <a:tab pos="268288" algn="l"/>
              </a:tabLst>
            </a:pPr>
            <a:endParaRPr lang="ru-RU" sz="800" b="1" dirty="0">
              <a:solidFill>
                <a:schemeClr val="accent1"/>
              </a:solidFill>
            </a:endParaRPr>
          </a:p>
          <a:p>
            <a:pPr marL="268288">
              <a:tabLst>
                <a:tab pos="268288" algn="l"/>
              </a:tabLs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«СТУЛ»</a:t>
            </a:r>
          </a:p>
          <a:p>
            <a:pPr marL="268288" algn="just">
              <a:tabLst>
                <a:tab pos="26828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Ухватитесь руками за сидение стула и сильно потяните его к себе, спину держите прямо.</a:t>
            </a:r>
          </a:p>
        </p:txBody>
      </p:sp>
    </p:spTree>
    <p:extLst>
      <p:ext uri="{BB962C8B-B14F-4D97-AF65-F5344CB8AC3E}">
        <p14:creationId xmlns:p14="http://schemas.microsoft.com/office/powerpoint/2010/main" val="244142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280416"/>
            <a:ext cx="1194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ДЛЯ БЫСТРОГО СНЯТИЯ СТРЕССА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5859" y="1136825"/>
            <a:ext cx="11324122" cy="5278368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«ОПОРА»</a:t>
            </a:r>
          </a:p>
          <a:p>
            <a:endParaRPr lang="ru-RU" sz="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Встаньте на пол и почувствуйте соприкосновение ступней со всей поверхностью.</a:t>
            </a:r>
          </a:p>
          <a:p>
            <a:endParaRPr lang="ru-RU" sz="8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Назовите своё имя и мысленно или вслух.</a:t>
            </a:r>
          </a:p>
          <a:p>
            <a:endParaRPr lang="ru-RU" sz="8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Обратитесь к самому себе с каким-либо поддерживающем посланием: например, Я ЗДЕСЬ, Я ЧУВСТВУЮ ОПОРУ СВОЕГО ТЕЛА, Я СПРАВЛЮСЬ.</a:t>
            </a:r>
          </a:p>
          <a:p>
            <a:endParaRPr lang="ru-RU" sz="8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Когда вы почувствовали опору под ногами, обратите внимание на свои органы чувств. Задайте себе вопросы:</a:t>
            </a:r>
            <a:r>
              <a:rPr lang="ru-RU" sz="2000" b="1" dirty="0">
                <a:solidFill>
                  <a:schemeClr val="accent1"/>
                </a:solidFill>
              </a:rPr>
              <a:t/>
            </a:r>
            <a:br>
              <a:rPr lang="ru-RU" sz="2000" b="1" dirty="0">
                <a:solidFill>
                  <a:schemeClr val="accent1"/>
                </a:solidFill>
              </a:rPr>
            </a:br>
            <a:endParaRPr lang="ru-RU" sz="800" b="1" dirty="0" smtClean="0">
              <a:solidFill>
                <a:schemeClr val="accent1"/>
              </a:solidFill>
            </a:endParaRPr>
          </a:p>
          <a:p>
            <a:pPr marL="615950" indent="-342900">
              <a:buFontTx/>
              <a:buChar char="-"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я сейчас слышу? Перечислите мысленно 5 звуков, которые слышите.</a:t>
            </a:r>
          </a:p>
          <a:p>
            <a:pPr marL="615950" indent="-342900">
              <a:buFontTx/>
              <a:buChar char="-"/>
            </a:pPr>
            <a:endParaRPr lang="ru-RU" sz="800" b="1" dirty="0" smtClean="0">
              <a:solidFill>
                <a:schemeClr val="accent1"/>
              </a:solidFill>
            </a:endParaRPr>
          </a:p>
          <a:p>
            <a:pPr marL="615950" indent="-342900">
              <a:buFontTx/>
              <a:buChar char="-"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я сейчас вижу? Что находится в моей комнате или кабинете? Какие я вижу предметы? Перечислите 5 предметов. </a:t>
            </a:r>
          </a:p>
          <a:p>
            <a:pPr marL="273050"/>
            <a:endParaRPr lang="ru-RU" sz="800" b="1" dirty="0">
              <a:solidFill>
                <a:schemeClr val="accent1"/>
              </a:solidFill>
            </a:endParaRPr>
          </a:p>
          <a:p>
            <a:pPr marL="615950" indent="-342900">
              <a:buFontTx/>
              <a:buChar char="-"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Какие запахи я чувствую? </a:t>
            </a:r>
          </a:p>
          <a:p>
            <a:pPr marL="273050"/>
            <a:endParaRPr lang="ru-RU" sz="800" b="1" dirty="0" smtClean="0">
              <a:solidFill>
                <a:schemeClr val="accent1"/>
              </a:solidFill>
            </a:endParaRPr>
          </a:p>
          <a:p>
            <a:pPr marL="615950" indent="-342900"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Какие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предметы, которые я вижу, на ощупь? Прикоснитесь к их поверхности.</a:t>
            </a:r>
          </a:p>
          <a:p>
            <a:pPr marL="615950" indent="-342900">
              <a:buFontTx/>
              <a:buChar char="-"/>
            </a:pP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0838"/>
            <a:ext cx="12192000" cy="200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УВАЖАЕМЫЕ РОДИТЕЛИ!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ДЛЯ ЗНАКОМСТВА С ПОЛЕЗНОЙ ИНФОРМАЦИЕЙ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по вопросам воспитания ПРИГЛАШАЕМ </a:t>
            </a:r>
            <a:r>
              <a:rPr lang="ru-RU" sz="2800" b="1" cap="all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ВАС </a:t>
            </a:r>
            <a:endParaRPr lang="ru-RU" sz="2800" b="1" cap="all" dirty="0" smtClean="0">
              <a:ln w="3175" cmpd="sng">
                <a:noFill/>
              </a:ln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cap="all" dirty="0" smtClean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ГРУППЫ </a:t>
            </a:r>
            <a:r>
              <a:rPr lang="ru-RU" sz="2800" b="1" cap="all" dirty="0">
                <a:ln w="3175" cmpd="sng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СОЦИАЛЬНОЙ СЕТИ «ВКОНТАКТЕ»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28373"/>
            <a:ext cx="6096000" cy="156966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школа развития личности</a:t>
            </a:r>
          </a:p>
          <a:p>
            <a:pPr algn="ctr">
              <a:spcAft>
                <a:spcPts val="0"/>
              </a:spcAft>
            </a:pPr>
            <a:r>
              <a:rPr lang="ru-RU" sz="2400" b="1" cap="all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для детей и родителей</a:t>
            </a:r>
          </a:p>
          <a:p>
            <a:pPr algn="ctr">
              <a:spcAft>
                <a:spcPts val="0"/>
              </a:spcAft>
            </a:pPr>
            <a:endParaRPr lang="ru-RU" sz="800" b="1" cap="all" dirty="0" smtClean="0">
              <a:ln w="3175" cmpd="sng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</a:pPr>
            <a:r>
              <a:rPr lang="ru-RU" sz="1600" b="1" cap="all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sz="16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дошкольников и младших школьников)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https://vk.com/club44672353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174" y="2400743"/>
            <a:ext cx="1609483" cy="1597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Прямоугольник 5"/>
          <p:cNvSpPr/>
          <p:nvPr/>
        </p:nvSpPr>
        <p:spPr>
          <a:xfrm>
            <a:off x="3048000" y="4922546"/>
            <a:ext cx="6096000" cy="120032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Диалог. Подростки и родители </a:t>
            </a: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vk.com/club191331129</a:t>
            </a:r>
            <a:endParaRPr lang="ru-RU" sz="2400" i="1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i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58" y="4517595"/>
            <a:ext cx="1620520" cy="16052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69" y="2400743"/>
            <a:ext cx="1563203" cy="1584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548" y="4517595"/>
            <a:ext cx="1603387" cy="16033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14070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8706" y="265379"/>
            <a:ext cx="7758545" cy="809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4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Уважаемые родители!</a:t>
            </a:r>
            <a:br>
              <a:rPr lang="ru-RU" sz="34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25" y="1198890"/>
            <a:ext cx="11470105" cy="545174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или вашим детям необходима консультация психолога,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бращайтесь в кабинет 39, 2 этаж.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удобное время встречи,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понедельника по четверг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10.30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17.45 </a:t>
            </a:r>
          </a:p>
          <a:p>
            <a:pPr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звоните по телефону: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44-63-23.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педагог-психолог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высшей квалификационной категории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Паршина Наталья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Витальевна.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891843" y="3361584"/>
            <a:ext cx="1584161" cy="13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2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250" y="3608111"/>
            <a:ext cx="7643004" cy="114621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R="35877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cap="all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Которое определяется факторами</a:t>
            </a:r>
            <a:endParaRPr lang="ru-RU" sz="3200" b="1" cap="all" dirty="0">
              <a:ln w="3175" cmpd="sng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55939" y="1949570"/>
            <a:ext cx="9937629" cy="1384995"/>
            <a:chOff x="655607" y="1949570"/>
            <a:chExt cx="9937629" cy="1384995"/>
          </a:xfrm>
        </p:grpSpPr>
        <p:sp>
          <p:nvSpPr>
            <p:cNvPr id="6" name="TextBox 5"/>
            <p:cNvSpPr txBox="1"/>
            <p:nvPr/>
          </p:nvSpPr>
          <p:spPr>
            <a:xfrm>
              <a:off x="655607" y="1949570"/>
              <a:ext cx="2725947" cy="1384995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Физического</a:t>
              </a:r>
            </a:p>
            <a:p>
              <a:pPr algn="ctr"/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67289" y="1949570"/>
              <a:ext cx="2725947" cy="1384995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Д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уховного</a:t>
              </a:r>
            </a:p>
            <a:p>
              <a:pPr algn="ctr"/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1448" y="1949570"/>
              <a:ext cx="2725947" cy="1384995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С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оциального</a:t>
              </a:r>
            </a:p>
            <a:p>
              <a:pPr algn="ctr"/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2307" y="529813"/>
            <a:ext cx="11524891" cy="114621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R="35877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Безопасность человека в широком смысле – </a:t>
            </a:r>
            <a:r>
              <a:rPr lang="ru-RU" sz="3200" b="1" cap="all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</a:t>
            </a:r>
            <a:r>
              <a:rPr lang="ru-RU" sz="32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состояние его полного благополучия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307" y="5012319"/>
            <a:ext cx="5589919" cy="154131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R="35877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внутренними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(наследственность, физическое и психическое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здоровье)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7279" y="5027868"/>
            <a:ext cx="5589919" cy="154131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R="358775" algn="ctr">
              <a:lnSpc>
                <a:spcPct val="107000"/>
              </a:lnSpc>
            </a:pPr>
            <a:r>
              <a:rPr lang="ru-RU" sz="3200" b="1" cap="all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внешними </a:t>
            </a:r>
          </a:p>
          <a:p>
            <a:pPr marR="358775"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(природная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антропогенная 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техногенная среда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7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59" y="-160637"/>
            <a:ext cx="10515600" cy="11491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Общие правила поведения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640" y="835172"/>
            <a:ext cx="11548438" cy="57815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R="358775">
              <a:lnSpc>
                <a:spcPct val="107000"/>
              </a:lnSpc>
              <a:spcAft>
                <a:spcPts val="800"/>
              </a:spcAft>
            </a:pPr>
            <a:r>
              <a:rPr lang="ru-RU" sz="32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НЕОБХОДИМО </a:t>
            </a:r>
          </a:p>
          <a:p>
            <a:pPr marL="457200" marR="35877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соблюдать правила дорожного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движения при переходе улицы,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быть осторожным и внимательным на проезжей части дороги;</a:t>
            </a:r>
          </a:p>
          <a:p>
            <a:pPr marL="457200" marR="35877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соблюдать все правила пожарной безопасности.</a:t>
            </a:r>
          </a:p>
          <a:p>
            <a:pPr algn="just"/>
            <a:r>
              <a:rPr lang="ru-RU" sz="32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КАТЕГОРИЧЕСКИ НЕ РЕКОМЕНДУЕТСЯ</a:t>
            </a:r>
          </a:p>
          <a:p>
            <a:pPr marL="457200" marR="35877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устраивать игры вблизи железной дороги или проезжей части; </a:t>
            </a:r>
          </a:p>
          <a:p>
            <a:pPr marL="457200" marR="35877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ходить на пустыри, заброшенные здания, свалки и в темные места; </a:t>
            </a:r>
          </a:p>
          <a:p>
            <a:pPr marL="457200" marR="35877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подходить близко к ямам, котловинам, канализационным люкам и колодцам;</a:t>
            </a:r>
          </a:p>
          <a:p>
            <a:pPr marL="457200" marR="35877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гладить и тем более дразнить бездомных животных;</a:t>
            </a:r>
          </a:p>
          <a:p>
            <a:pPr marL="457200" marR="358775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разговаривать с незнакомыми людьми и обращать внимание на знаки внимания или какие-либо приказы посторонних.</a:t>
            </a:r>
          </a:p>
        </p:txBody>
      </p:sp>
    </p:spTree>
    <p:extLst>
      <p:ext uri="{BB962C8B-B14F-4D97-AF65-F5344CB8AC3E}">
        <p14:creationId xmlns:p14="http://schemas.microsoft.com/office/powerpoint/2010/main" val="37235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144896" y="1673359"/>
            <a:ext cx="5905179" cy="4799574"/>
            <a:chOff x="6145938" y="1633728"/>
            <a:chExt cx="5905179" cy="47995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t="1422"/>
            <a:stretch/>
          </p:blipFill>
          <p:spPr>
            <a:xfrm>
              <a:off x="6145938" y="1633728"/>
              <a:ext cx="5905179" cy="479957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9462" y="1930825"/>
              <a:ext cx="5462394" cy="4201751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22"/>
          <a:stretch/>
        </p:blipFill>
        <p:spPr>
          <a:xfrm>
            <a:off x="192758" y="1673359"/>
            <a:ext cx="5905178" cy="47995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56533" y="471460"/>
            <a:ext cx="7763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Общие правила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6778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7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Особые требования, характерные именно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весеннего сезона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318" y="1162943"/>
            <a:ext cx="11176769" cy="55092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85725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</a:p>
          <a:p>
            <a:pPr marL="85725"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 ведома родителей уходить в лес, на водоемы, а также уезжать в другой город.</a:t>
            </a:r>
          </a:p>
          <a:p>
            <a:pPr marL="85725"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Подходить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водоёмам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тающими льдами, а также кататься на льдинах.</a:t>
            </a:r>
          </a:p>
          <a:p>
            <a:pPr marL="85725"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Подходить близко к запрудам, устраивать игры в этих местах.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5725"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походе в лес быть без головного убора, поскольку весна – это период активности клещей и прочих насекомых.</a:t>
            </a:r>
          </a:p>
          <a:p>
            <a:pPr marL="85725"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Лазить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деревьям.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5725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НУЖНО </a:t>
            </a:r>
          </a:p>
          <a:p>
            <a:pPr marL="85725"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Звать на помощь, если вы оказались свидетелем несчастного случая на реке или озере.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 (со стационарных телефонов)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112 (с мобильных телефонов)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111"/>
            <a:ext cx="12192000" cy="98315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accent1"/>
                </a:solidFill>
              </a:rPr>
              <a:t>ПРАВИЛА БЕЗОПАСНОГО ИСПОЛЬЗОВАНИЯ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средств индивидуальной мобильности (СИМ)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24" y="3207506"/>
            <a:ext cx="5990627" cy="3447098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темное время суток иметь на одежде  светоотражающие элементы. На велосипеде – спереди фару, а под сидением – красный фонарик маячок.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Выезжать на проезжую часть на СИМ нельзя. 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Чтобы перейти дорогу, нужно спешиться, взять устройство в руки и перейти по пешеходному переходу пешком, подчиняясь правилам для пешеходов.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Движение по проезжей части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14 лет ЗАПРЕЩЕНО!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231" t="2572" r="7284" b="58900"/>
          <a:stretch/>
        </p:blipFill>
        <p:spPr>
          <a:xfrm>
            <a:off x="268224" y="1259002"/>
            <a:ext cx="5990627" cy="1864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633" t="76122" r="43964" b="5478"/>
          <a:stretch/>
        </p:blipFill>
        <p:spPr>
          <a:xfrm>
            <a:off x="6527075" y="5257742"/>
            <a:ext cx="5297061" cy="1396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7075" y="1275800"/>
            <a:ext cx="5297061" cy="3754874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7 лет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передвигаться только по тротуарам, пешеходным и велосипедным дорожкам (по стороне движения пешеходов), в специальных местах, закрытых от движения автомобилей.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7 до 14 лет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разрешено движение по тротуарам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пешеходным 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велопешеходным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дорожкам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(по стороне движения пешеходов),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велосипедным дорожкам, в жилых зонах, обозначенных специальными знаками.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14 лет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разрешено движение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крайнему правому ряду проезжей части дороги, но только при отсутствии велосипедных и вело-пешеходных дорожек.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193" t="51428" r="35000" b="1587"/>
          <a:stretch/>
        </p:blipFill>
        <p:spPr>
          <a:xfrm>
            <a:off x="372036" y="509927"/>
            <a:ext cx="5203601" cy="56007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124755" y="0"/>
            <a:ext cx="5676181" cy="6858000"/>
            <a:chOff x="5818288" y="142030"/>
            <a:chExt cx="5482317" cy="671597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l="38317" t="1600" r="38722" b="73886"/>
            <a:stretch/>
          </p:blipFill>
          <p:spPr>
            <a:xfrm>
              <a:off x="5818288" y="2719736"/>
              <a:ext cx="5482316" cy="413826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/>
            <a:srcRect b="86710"/>
            <a:stretch/>
          </p:blipFill>
          <p:spPr>
            <a:xfrm>
              <a:off x="5818288" y="142030"/>
              <a:ext cx="5482316" cy="7302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818289" y="872294"/>
              <a:ext cx="5482316" cy="1938992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Передняя и  задняя фары работают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Звонок установлен и работает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Установлены катафоты спереди и сзади на колесах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Колеса 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накачаны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11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423" y="353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Весенние изменения в организме человека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6877" y="1178041"/>
            <a:ext cx="9849887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Приподнятое настроение и прилив </a:t>
            </a:r>
            <a:r>
              <a:rPr lang="ru-RU" sz="2800" b="1" dirty="0" smtClean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энергии.</a:t>
            </a:r>
            <a:endParaRPr lang="ru-RU" sz="2800" b="1" dirty="0">
              <a:solidFill>
                <a:srgbClr val="D4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800" b="1" dirty="0" smtClean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влюблённости.</a:t>
            </a:r>
            <a:endParaRPr lang="ru-RU" sz="2800" b="1" dirty="0">
              <a:solidFill>
                <a:srgbClr val="D4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заболеваний.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Хандра.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Депрессивные состояния (особенно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подростков).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6877" y="4424344"/>
            <a:ext cx="9849887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Периодизация подросткового возраста</a:t>
            </a:r>
          </a:p>
          <a:p>
            <a:pPr marL="2414588"/>
            <a:r>
              <a:rPr lang="ru-RU" sz="2800" b="1" dirty="0" smtClean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10 - 11 </a:t>
            </a:r>
            <a:r>
              <a:rPr lang="ru-RU" sz="2800" b="1" dirty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младший. </a:t>
            </a:r>
          </a:p>
          <a:p>
            <a:pPr marL="2414588"/>
            <a:r>
              <a:rPr lang="ru-RU" sz="2800" b="1" dirty="0" smtClean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12 - 13 </a:t>
            </a:r>
            <a:r>
              <a:rPr lang="ru-RU" sz="2800" b="1" dirty="0" smtClean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средний.</a:t>
            </a:r>
            <a:endParaRPr lang="ru-RU" sz="2800" b="1" dirty="0">
              <a:solidFill>
                <a:srgbClr val="D4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4588"/>
            <a:r>
              <a:rPr lang="ru-RU" sz="2800" b="1" dirty="0" smtClean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14 - </a:t>
            </a:r>
            <a:r>
              <a:rPr lang="ru-RU" sz="2800" b="1" dirty="0"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лет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старший.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931" y="240804"/>
            <a:ext cx="10682196" cy="538609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3175" cmpd="sng">
                  <a:noFill/>
                </a:ln>
                <a:solidFill>
                  <a:srgbClr val="D4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Запомните</a:t>
            </a:r>
            <a:endParaRPr lang="ru-RU" sz="3200" b="1" cap="all" dirty="0">
              <a:ln w="3175" cmpd="sng">
                <a:noFill/>
              </a:ln>
              <a:solidFill>
                <a:srgbClr val="D4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взрослому кажется пустяком, для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поводом для очень серьёзных душевных переживаний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У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ещё недостаточно жизненного опыта для конструктивного решения проблем, им может показаться, что уход из жизни – лучший выход из кризисной ситуации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помочь своему ребёнку, если вовремя заметят у него признаки кризисного состояния и ли поговорить с ними, гораздо чаще они делают это косвенным образом, поэтому будьте внимательны к состоянию своего ребёнка и проявляйте искреннюю активную заинтересованность в его жизни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2008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797</TotalTime>
  <Words>1453</Words>
  <Application>Microsoft Office PowerPoint</Application>
  <PresentationFormat>Широкоэкранный</PresentationFormat>
  <Paragraphs>191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Open Sans</vt:lpstr>
      <vt:lpstr>Times New Roman</vt:lpstr>
      <vt:lpstr>Wingdings 3</vt:lpstr>
      <vt:lpstr>Сектор</vt:lpstr>
      <vt:lpstr>Весенние правила безопасности  </vt:lpstr>
      <vt:lpstr>Презентация PowerPoint</vt:lpstr>
      <vt:lpstr>Общие правила поведения</vt:lpstr>
      <vt:lpstr>Презентация PowerPoint</vt:lpstr>
      <vt:lpstr>Особые требования, характерные именно  для весеннего сезона</vt:lpstr>
      <vt:lpstr>ПРАВИЛА БЕЗОПАСНОГО ИСПОЛЬЗОВАНИЯ средств индивидуальной мобильности (СИМ)</vt:lpstr>
      <vt:lpstr>Презентация PowerPoint</vt:lpstr>
      <vt:lpstr>Весенние изменения в организме человека</vt:lpstr>
      <vt:lpstr>Презентация PowerPoint</vt:lpstr>
      <vt:lpstr>Презентация PowerPoint</vt:lpstr>
      <vt:lpstr>Примеры ведения диалога с подростком, находящимся в кризисном состоянии</vt:lpstr>
      <vt:lpstr>Примеры ведения диалога с подростком, находящимся в кризисном состоянии</vt:lpstr>
      <vt:lpstr>Признаки депрессивных реакций у подростков</vt:lpstr>
      <vt:lpstr>Если в процессе разговора  (или просто по результатам своих наблюдений) вы обнаруживаете у подростка признаки наличия депрессивного состояния </vt:lpstr>
      <vt:lpstr>КАК СПРАВИТЬСЯ С ТРЕВОГОЙ  и ПОДДЕРЖАТЬ СЕБЯ И ДЕТЕЙ В НЕПРОСТОЕ ВРЕМЯ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Паршина</dc:creator>
  <cp:lastModifiedBy>Наталья Паршина</cp:lastModifiedBy>
  <cp:revision>236</cp:revision>
  <dcterms:created xsi:type="dcterms:W3CDTF">2022-04-05T11:35:39Z</dcterms:created>
  <dcterms:modified xsi:type="dcterms:W3CDTF">2022-04-07T12:12:04Z</dcterms:modified>
</cp:coreProperties>
</file>