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86" r:id="rId2"/>
    <p:sldId id="35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3" r:id="rId34"/>
    <p:sldId id="288" r:id="rId35"/>
    <p:sldId id="321" r:id="rId36"/>
    <p:sldId id="290" r:id="rId37"/>
    <p:sldId id="314" r:id="rId38"/>
    <p:sldId id="315" r:id="rId39"/>
    <p:sldId id="296" r:id="rId40"/>
    <p:sldId id="320" r:id="rId41"/>
    <p:sldId id="317" r:id="rId42"/>
    <p:sldId id="294" r:id="rId43"/>
    <p:sldId id="318" r:id="rId44"/>
    <p:sldId id="319" r:id="rId45"/>
    <p:sldId id="295" r:id="rId46"/>
    <p:sldId id="316" r:id="rId47"/>
    <p:sldId id="289" r:id="rId48"/>
    <p:sldId id="356" r:id="rId49"/>
    <p:sldId id="357" r:id="rId50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EC6893-430F-5840-8F9B-EADE5DCC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8DDB0E4-FA10-974A-A1E2-4FF524F39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36CE788-8CF4-824F-B8C2-A06AC1AA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64723F-9CA1-074E-B68B-52AD8FA0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0517C9-BD57-6E44-B3B2-A0A72731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2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172EE9-B8BD-D846-B39C-C57A89B1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9C2A5B8-2543-8E40-8167-5964A6E36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2179B7-3F70-ED4A-BC94-B23A06E6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240AA7-7DA3-7744-8658-22AEBC3A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5F7713-E1F6-214F-8F0D-46561458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1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85C73C8-2493-5E40-B53A-01AF25655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E06BFEB-6B28-B441-84B7-F8B376CFB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8BB5EF-C1A7-BC41-973C-7990D9BD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C69848-6D85-8C4F-8A4B-75D1C85A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C0323E-EFC1-4241-8374-CB64FC16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56E7E4-D48C-7D43-A934-115D1242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B6EF03-1970-FD44-8A55-C902AA5B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A2642C-69D9-3448-BB0B-A6AD2196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3FD7A3-7301-A645-8788-B0F72689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5994ED-79B0-464E-8B39-51856ED3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8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2FD063-94D0-6440-8B28-309EE7F0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4857700-7E05-BD43-B473-763ACBF9E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025164-B18F-C743-B0B8-AE30B906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DE0251-7758-134D-9EE7-457C0723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2F3D81D-1E34-3C4A-8E05-E07635AE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1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031E09-BA47-EE4F-B103-9D4E2915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C2B8D9-CAA3-0843-8CB7-BCAFEE20A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2D53098-011D-3947-9513-B241E52D0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CFF7A88-2A8A-8348-B919-65CC6701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80E4A9F-5B24-E048-BA78-C528DC9B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D69BB4A-56A6-F74D-824B-F61AC5ED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5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904E4-91B8-CC49-9019-900B8F66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AEA5C56-FA76-5443-9227-7C316F7CD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AB664FD-0BD9-DA40-90D2-EA2E024BD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E01BCDA-DD94-BB4C-A9DF-CC096F18A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CEBF931-AEBA-0744-88D1-E3D168894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106F8CC-38DD-4D47-9FD7-6E728108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22A8AE6-CA03-2C46-BC1B-C955062E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EFCD502-C5A0-9D4F-A6BA-A26A116B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01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985253-C6BC-DE4B-A884-971738EE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1F4F6B2-604F-AC42-892E-B371D4A9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E70D095-4426-9B4A-BE92-443B8587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C44DA50-4594-B64F-8C70-3ACBCB59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7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AB221E9-C604-4E4D-972B-16F79464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F8371E4-2E26-304B-BDF6-2537C970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2E98D6A-04A8-244B-BEAB-CFE6FA53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2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C45398-40D0-414C-8B71-3E214DB35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4CE9D5-B434-8542-8BC7-409396835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FAC8D2-CD30-D846-87AE-087691F78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B0B17F1-68F6-504F-AF09-A03F01E7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357323-8D89-EF4B-B3F4-2C74143B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B25BFB8-47E6-CF42-B087-E6DC51CD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5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9996C4-DE74-3542-97FF-598215A8F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3826C6D-7F13-4347-B653-74372F862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38597AE-D049-EF4F-953D-70B017F63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FDF486F-E39F-9B43-9473-BFCC769E7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4E97464-15FB-1D4D-84B4-C1DAFA446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B1C4FA4-8547-6E40-B7EB-3C93192A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1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14E287-962C-8948-BE3E-F56A8E6A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4D36FE6-86EB-9446-A81F-F08297F1B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151EA54-3E83-3545-AF08-A67DAD0EF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B222-8536-7846-9B54-4A71462F94A7}" type="datetimeFigureOut">
              <a:rPr lang="ru-RU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943CB7-DB99-314B-BA61-322D3FE7E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13047D-6445-564E-87AD-6AF53CA1C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1A171-F58A-0C49-9AE2-F17E6493E04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4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064" y="402832"/>
            <a:ext cx="10515600" cy="1325563"/>
          </a:xfrm>
        </p:spPr>
        <p:txBody>
          <a:bodyPr/>
          <a:lstStyle/>
          <a:p>
            <a:r>
              <a:rPr lang="ru-RU" dirty="0"/>
              <a:t>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104" y="182880"/>
            <a:ext cx="12192000" cy="6857999"/>
          </a:xfrm>
        </p:spPr>
        <p:txBody>
          <a:bodyPr>
            <a:normAutofit/>
            <a:scene3d>
              <a:camera prst="perspectiveAbove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 algn="ctr">
              <a:buNone/>
            </a:pPr>
            <a:endParaRPr lang="ru-RU" sz="6000" b="1">
              <a:solidFill>
                <a:srgbClr val="002060"/>
              </a:solidFill>
              <a:effectLst>
                <a:glow rad="266700">
                  <a:srgbClr val="9CBEFA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9600" b="1">
                <a:solidFill>
                  <a:srgbClr val="002060"/>
                </a:solidFill>
                <a:effectLst>
                  <a:glow rad="266700">
                    <a:srgbClr val="9CBEFA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Викторина</a:t>
            </a:r>
          </a:p>
          <a:p>
            <a:pPr marL="0" indent="0" algn="ctr">
              <a:buNone/>
            </a:pPr>
            <a:endParaRPr lang="ru-RU" sz="6600" b="1">
              <a:solidFill>
                <a:schemeClr val="bg1"/>
              </a:solidFill>
              <a:effectLst>
                <a:glow rad="266700">
                  <a:srgbClr val="9CBEFA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8800" b="1" u="sng">
                <a:solidFill>
                  <a:srgbClr val="FF0000"/>
                </a:solidFill>
                <a:effectLst>
                  <a:glow rad="266700">
                    <a:srgbClr val="9CBEFA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100 лет</a:t>
            </a:r>
            <a:r>
              <a:rPr lang="ru-RU" sz="6600" b="1">
                <a:solidFill>
                  <a:srgbClr val="002060"/>
                </a:solidFill>
                <a:effectLst>
                  <a:glow rad="266700">
                    <a:srgbClr val="9CBEFA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</a:p>
          <a:p>
            <a:pPr marL="0" indent="0" algn="ctr">
              <a:buNone/>
            </a:pPr>
            <a:r>
              <a:rPr lang="ru-RU" sz="6600" b="1">
                <a:solidFill>
                  <a:srgbClr val="002060"/>
                </a:solidFill>
                <a:effectLst>
                  <a:glow rad="266700">
                    <a:srgbClr val="9CBEFA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пионерской организации</a:t>
            </a:r>
            <a:endParaRPr lang="ru-RU" sz="5400" b="1" dirty="0">
              <a:solidFill>
                <a:srgbClr val="002060"/>
              </a:solidFill>
              <a:effectLst>
                <a:glow rad="266700">
                  <a:srgbClr val="9CBEFA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A7D034F-5445-2DAF-017B-043E7977A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233" y="0"/>
            <a:ext cx="1279333" cy="128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3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0" y="2551489"/>
            <a:ext cx="12192000" cy="290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Красного.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1581" y="2779693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592755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Красного.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0114" y="29756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45411457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0" y="1363935"/>
            <a:ext cx="12192000" cy="1532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Назовите символы и атрибуты </a:t>
            </a:r>
            <a:b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пионерской организации.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Google Shape;42;p7">
            <a:hlinkClick r:id="rId2" action="ppaction://hlinksldjump"/>
          </p:cNvPr>
          <p:cNvSpPr txBox="1"/>
          <p:nvPr/>
        </p:nvSpPr>
        <p:spPr>
          <a:xfrm>
            <a:off x="3738361" y="3237409"/>
            <a:ext cx="4715276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. Ирокез, кожаная куртка, электрогитара, черные ногти  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43" name="Google Shape;43;p7">
            <a:hlinkClick r:id="rId3" action="ppaction://hlinksldjump"/>
          </p:cNvPr>
          <p:cNvSpPr txBox="1"/>
          <p:nvPr/>
        </p:nvSpPr>
        <p:spPr>
          <a:xfrm>
            <a:off x="3456991" y="4410559"/>
            <a:ext cx="5278016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. Красное знамя, галстук, горн, барабан </a:t>
            </a:r>
            <a:endParaRPr lang="ru-RU"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3495" y="5583709"/>
            <a:ext cx="510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3. Фуражка, тельняшка, галстук</a:t>
            </a:r>
            <a:endParaRPr lang="ru-RU"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2135706" y="1993675"/>
            <a:ext cx="8107837" cy="3019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Красное знамя,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галстук, горн, барабан.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501" y="2779693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048906"/>
            <a:ext cx="76205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Красное знамя, </a:t>
            </a: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галстук, горн, барабан.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4682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94096569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838193" y="161255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Назовите первый всесоюзный пионерский лагерь.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Google Shape;50;p9">
            <a:hlinkClick r:id="rId2" action="ppaction://hlinksldjump"/>
          </p:cNvPr>
          <p:cNvSpPr txBox="1"/>
          <p:nvPr/>
        </p:nvSpPr>
        <p:spPr>
          <a:xfrm>
            <a:off x="5184063" y="3651515"/>
            <a:ext cx="182385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«Артек» 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51" name="Google Shape;51;p9">
            <a:hlinkClick r:id="rId3" action="ppaction://hlinksldjump"/>
          </p:cNvPr>
          <p:cNvSpPr txBox="1"/>
          <p:nvPr/>
        </p:nvSpPr>
        <p:spPr>
          <a:xfrm>
            <a:off x="4951125" y="4530263"/>
            <a:ext cx="2289733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«Орленок»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52" name="Google Shape;52;p9">
            <a:hlinkClick r:id="rId3" action="ppaction://hlinksldjump"/>
          </p:cNvPr>
          <p:cNvSpPr txBox="1"/>
          <p:nvPr/>
        </p:nvSpPr>
        <p:spPr>
          <a:xfrm>
            <a:off x="5120057" y="5411131"/>
            <a:ext cx="1951867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«Смена»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1186992" y="35695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  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1904216" y="2507756"/>
            <a:ext cx="85501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Это «Артек».</a:t>
            </a:r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2210" y="3836972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1658120" y="2682905"/>
            <a:ext cx="8875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Это «Артек».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8138" y="26829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80388857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1" y="1386393"/>
            <a:ext cx="12191999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Как называли младших школьников, готовящихся стать пионерами?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Google Shape;59;p11">
            <a:hlinkClick r:id="rId2" action="ppaction://hlinksldjump"/>
          </p:cNvPr>
          <p:cNvSpPr txBox="1"/>
          <p:nvPr/>
        </p:nvSpPr>
        <p:spPr>
          <a:xfrm>
            <a:off x="4780327" y="3254767"/>
            <a:ext cx="263134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Декабристы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60" name="Google Shape;60;p11">
            <a:hlinkClick r:id="rId2" action="ppaction://hlinksldjump"/>
          </p:cNvPr>
          <p:cNvSpPr txBox="1"/>
          <p:nvPr/>
        </p:nvSpPr>
        <p:spPr>
          <a:xfrm>
            <a:off x="4697843" y="4191976"/>
            <a:ext cx="279631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Комсомольцы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61" name="Google Shape;61;p11">
            <a:hlinkClick r:id="rId3" action="ppaction://hlinksldjump"/>
          </p:cNvPr>
          <p:cNvSpPr txBox="1"/>
          <p:nvPr/>
        </p:nvSpPr>
        <p:spPr>
          <a:xfrm>
            <a:off x="4950615" y="5129185"/>
            <a:ext cx="2290766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Октябрята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Октябрята.</a:t>
            </a:r>
            <a:endParaRPr sz="4400" dirty="0">
              <a:solidFill>
                <a:schemeClr val="bg1"/>
              </a:solidFill>
              <a:effectLst>
                <a:glow rad="101600">
                  <a:srgbClr val="00206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549" y="3816013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209B979-CBC0-4131-9A9E-8EC7E8AE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3516"/>
            <a:ext cx="12192000" cy="491632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 ли вы знаете про 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пионерскую организацию?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Проверьте свои знания!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Вам нужно ответить на 15 вопросов, 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каждому из которых даются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варианта ответов. 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Выбирайте один и жмите на него.</a:t>
            </a:r>
            <a:b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77526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564206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Октябрята.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237" y="41823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00363145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750230" y="153537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Кто автор книги о первых тимуровцах, помогавших людям?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Google Shape;68;p13">
            <a:hlinkClick r:id="rId2" action="ppaction://hlinksldjump"/>
          </p:cNvPr>
          <p:cNvSpPr txBox="1"/>
          <p:nvPr/>
        </p:nvSpPr>
        <p:spPr>
          <a:xfrm>
            <a:off x="4017417" y="3450179"/>
            <a:ext cx="39812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А. Гайдар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69" name="Google Shape;69;p13">
            <a:hlinkClick r:id="rId3" action="ppaction://hlinksldjump"/>
          </p:cNvPr>
          <p:cNvSpPr txBox="1"/>
          <p:nvPr/>
        </p:nvSpPr>
        <p:spPr>
          <a:xfrm>
            <a:off x="4413343" y="4317370"/>
            <a:ext cx="329306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Л. Кассиль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70" name="Google Shape;70;p13">
            <a:hlinkClick r:id="rId3" action="ppaction://hlinksldjump"/>
          </p:cNvPr>
          <p:cNvSpPr txBox="1"/>
          <p:nvPr/>
        </p:nvSpPr>
        <p:spPr>
          <a:xfrm>
            <a:off x="4361494" y="5184561"/>
            <a:ext cx="334491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С. Маршак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1205846" y="1477686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dirty="0"/>
              <a:t>   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2856321" y="2452957"/>
            <a:ext cx="66081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А. Гайдар.</a:t>
            </a:r>
          </a:p>
          <a:p>
            <a:endParaRPr lang="ru-RU"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309" y="2770606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0062"/>
            <a:ext cx="10515600" cy="1325563"/>
          </a:xfrm>
        </p:spPr>
        <p:txBody>
          <a:bodyPr/>
          <a:lstStyle/>
          <a:p>
            <a:r>
              <a:rPr lang="ru-RU" dirty="0"/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1021809" y="2608050"/>
            <a:ext cx="101483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А. Гайдар.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895" y="23535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95255716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963887" y="1540909"/>
            <a:ext cx="10254006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Как звучит отзыв, который должны произносить пионеры?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Google Shape;77;p15">
            <a:hlinkClick r:id="rId2" action="ppaction://hlinksldjump"/>
          </p:cNvPr>
          <p:cNvSpPr txBox="1"/>
          <p:nvPr/>
        </p:nvSpPr>
        <p:spPr>
          <a:xfrm>
            <a:off x="4554837" y="3288181"/>
            <a:ext cx="3072106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. «Не сдаваться!» 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78" name="Google Shape;78;p15">
            <a:hlinkClick r:id="rId3" action="ppaction://hlinksldjump"/>
          </p:cNvPr>
          <p:cNvSpPr txBox="1"/>
          <p:nvPr/>
        </p:nvSpPr>
        <p:spPr>
          <a:xfrm>
            <a:off x="4606220" y="4235053"/>
            <a:ext cx="2969339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2. «Всегда готов!»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79" name="Google Shape;79;p15">
            <a:hlinkClick r:id="rId2" action="ppaction://hlinksldjump"/>
          </p:cNvPr>
          <p:cNvSpPr txBox="1"/>
          <p:nvPr/>
        </p:nvSpPr>
        <p:spPr>
          <a:xfrm>
            <a:off x="4190584" y="5181925"/>
            <a:ext cx="380061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«Вперед, к победе!»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391234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«Всегда готов!»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773" y="2791885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53524"/>
            <a:ext cx="12192000" cy="4351338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«Всегда готов!»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82559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0" y="1596495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Чье имя носило пионерское движение</a:t>
            </a:r>
            <a:b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первые годы своего существования?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Google Shape;86;p17">
            <a:hlinkClick r:id="rId2" action="ppaction://hlinksldjump"/>
          </p:cNvPr>
          <p:cNvSpPr txBox="1"/>
          <p:nvPr/>
        </p:nvSpPr>
        <p:spPr>
          <a:xfrm>
            <a:off x="5097142" y="3489986"/>
            <a:ext cx="2289299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Спартака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87" name="Google Shape;87;p17">
            <a:hlinkClick r:id="rId3" action="ppaction://hlinksldjump"/>
          </p:cNvPr>
          <p:cNvSpPr txBox="1"/>
          <p:nvPr/>
        </p:nvSpPr>
        <p:spPr>
          <a:xfrm>
            <a:off x="5338065" y="4367956"/>
            <a:ext cx="1807449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Петра </a:t>
            </a:r>
            <a:r>
              <a:rPr lang="en-US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I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88" name="Google Shape;88;p17">
            <a:hlinkClick r:id="rId3" action="ppaction://hlinksldjump"/>
          </p:cNvPr>
          <p:cNvSpPr txBox="1"/>
          <p:nvPr/>
        </p:nvSpPr>
        <p:spPr>
          <a:xfrm>
            <a:off x="4293274" y="5245926"/>
            <a:ext cx="38970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Емельяна Пугачёва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Спартака.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5965" y="2770862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555048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Спартака.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544" y="48353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406175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"/>
          <p:cNvSpPr txBox="1">
            <a:spLocks noGrp="1"/>
          </p:cNvSpPr>
          <p:nvPr>
            <p:ph type="title"/>
          </p:nvPr>
        </p:nvSpPr>
        <p:spPr>
          <a:xfrm>
            <a:off x="0" y="1250271"/>
            <a:ext cx="12192000" cy="1566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Какой день считается днем рождения </a:t>
            </a:r>
            <a:b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пионерской организации?</a:t>
            </a:r>
            <a:endParaRPr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Google Shape;16;p1">
            <a:hlinkClick r:id="rId2" action="ppaction://hlinksldjump"/>
          </p:cNvPr>
          <p:cNvSpPr txBox="1"/>
          <p:nvPr/>
        </p:nvSpPr>
        <p:spPr>
          <a:xfrm>
            <a:off x="4563330" y="3249053"/>
            <a:ext cx="30653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1. 20 марта 1956г. </a:t>
            </a:r>
            <a:endParaRPr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Google Shape;17;p1">
            <a:hlinkClick r:id="rId3" action="ppaction://hlinksldjump"/>
          </p:cNvPr>
          <p:cNvSpPr txBox="1"/>
          <p:nvPr/>
        </p:nvSpPr>
        <p:spPr>
          <a:xfrm>
            <a:off x="4595955" y="4111749"/>
            <a:ext cx="300006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. 19 мая 1922г. 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18" name="Google Shape;18;p1">
            <a:hlinkClick r:id="rId2" action="ppaction://hlinksldjump"/>
          </p:cNvPr>
          <p:cNvSpPr txBox="1"/>
          <p:nvPr/>
        </p:nvSpPr>
        <p:spPr>
          <a:xfrm>
            <a:off x="4225036" y="4974445"/>
            <a:ext cx="374190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12 сентября 1914г.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192" y="55907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0" y="1053847"/>
            <a:ext cx="12192000" cy="2334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Какая 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Всесоюзная пионерская </a:t>
            </a: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газета 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издавалась для </a:t>
            </a: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 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</a:t>
            </a: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годы?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Google Shape;95;p19">
            <a:hlinkClick r:id="rId2" action="ppaction://hlinksldjump"/>
          </p:cNvPr>
          <p:cNvSpPr txBox="1"/>
          <p:nvPr/>
        </p:nvSpPr>
        <p:spPr>
          <a:xfrm>
            <a:off x="3854138" y="5263484"/>
            <a:ext cx="48753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«Пионерская правда»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6" name="Google Shape;96;p19">
            <a:hlinkClick r:id="rId3" action="ppaction://hlinksldjump"/>
          </p:cNvPr>
          <p:cNvSpPr txBox="1"/>
          <p:nvPr/>
        </p:nvSpPr>
        <p:spPr>
          <a:xfrm>
            <a:off x="4091790" y="4464092"/>
            <a:ext cx="40084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«Красный галстук»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7" name="Google Shape;97;p19">
            <a:hlinkClick r:id="rId3" action="ppaction://hlinksldjump"/>
          </p:cNvPr>
          <p:cNvSpPr txBox="1"/>
          <p:nvPr/>
        </p:nvSpPr>
        <p:spPr>
          <a:xfrm>
            <a:off x="4047797" y="3664700"/>
            <a:ext cx="409640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«Пионерская зорька»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«Пионерская правда».</a:t>
            </a:r>
            <a:endParaRPr lang="ru-RU" sz="4400" dirty="0">
              <a:solidFill>
                <a:schemeClr val="bg1"/>
              </a:solidFill>
              <a:effectLst>
                <a:glow rad="101600">
                  <a:srgbClr val="00206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773" y="2840653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507755"/>
            <a:ext cx="76205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ru-RU" sz="4400" dirty="0" smtClean="0">
                <a:solidFill>
                  <a:prstClr val="white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«Пионерская правда».</a:t>
            </a:r>
            <a:endParaRPr lang="ru-RU" sz="4400" dirty="0">
              <a:solidFill>
                <a:prstClr val="white"/>
              </a:solidFill>
              <a:effectLst>
                <a:glow rad="101600">
                  <a:srgbClr val="00206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8873" y="44492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37161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0" y="1290176"/>
            <a:ext cx="12192000" cy="2071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Высший орган пионерского </a:t>
            </a:r>
            <a:b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самоуправления – это…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Google Shape;95;p19">
            <a:hlinkClick r:id="rId2" action="ppaction://hlinksldjump"/>
          </p:cNvPr>
          <p:cNvSpPr txBox="1"/>
          <p:nvPr/>
        </p:nvSpPr>
        <p:spPr>
          <a:xfrm>
            <a:off x="5425827" y="3611747"/>
            <a:ext cx="134033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Сбор 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6" name="Google Shape;96;p19">
            <a:hlinkClick r:id="rId3" action="ppaction://hlinksldjump"/>
          </p:cNvPr>
          <p:cNvSpPr txBox="1"/>
          <p:nvPr/>
        </p:nvSpPr>
        <p:spPr>
          <a:xfrm>
            <a:off x="4773357" y="4384507"/>
            <a:ext cx="264527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Круглый стол 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7" name="Google Shape;97;p19">
            <a:hlinkClick r:id="rId3" action="ppaction://hlinksldjump"/>
          </p:cNvPr>
          <p:cNvSpPr txBox="1"/>
          <p:nvPr/>
        </p:nvSpPr>
        <p:spPr>
          <a:xfrm>
            <a:off x="4541907" y="5240460"/>
            <a:ext cx="310817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Совет дружины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1455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Сбор.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621" y="2852845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23444"/>
      </p:ext>
    </p:extLst>
  </p:cSld>
  <p:clrMapOvr>
    <a:masterClrMapping/>
  </p:clrMapOvr>
  <p:transition spd="med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517181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Сбор.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7225" y="30699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8154256"/>
      </p:ext>
    </p:extLst>
  </p:cSld>
  <p:clrMapOvr>
    <a:masterClrMapping/>
  </p:clrMapOvr>
  <p:transition spd="med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-2" y="1217506"/>
            <a:ext cx="12192000" cy="2071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Как называли пионеров, помогающих старикам и инвалидам?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Google Shape;95;p19">
            <a:hlinkClick r:id="rId2" action="ppaction://hlinksldjump"/>
          </p:cNvPr>
          <p:cNvSpPr txBox="1"/>
          <p:nvPr/>
        </p:nvSpPr>
        <p:spPr>
          <a:xfrm>
            <a:off x="5007244" y="3538966"/>
            <a:ext cx="217750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Петровцы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6" name="Google Shape;96;p19">
            <a:hlinkClick r:id="rId2" action="ppaction://hlinksldjump"/>
          </p:cNvPr>
          <p:cNvSpPr txBox="1"/>
          <p:nvPr/>
        </p:nvSpPr>
        <p:spPr>
          <a:xfrm>
            <a:off x="4873132" y="4406273"/>
            <a:ext cx="24457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Татьяновцы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7" name="Google Shape;97;p19">
            <a:hlinkClick r:id="rId3" action="ppaction://hlinksldjump"/>
          </p:cNvPr>
          <p:cNvSpPr txBox="1"/>
          <p:nvPr/>
        </p:nvSpPr>
        <p:spPr>
          <a:xfrm>
            <a:off x="4911060" y="5273581"/>
            <a:ext cx="23698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Тимуровцы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2407986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Тимуровцы.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541" y="2865037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70678"/>
      </p:ext>
    </p:extLst>
  </p:cSld>
  <p:clrMapOvr>
    <a:masterClrMapping/>
  </p:clrMapOvr>
  <p:transition spd="med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452352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Тимуровцы.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53376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203914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0" y="1190585"/>
            <a:ext cx="12192000" cy="2071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Чьё имя носила 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сесоюзная пионерская организация с 1924 г.?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Google Shape;95;p19">
            <a:hlinkClick r:id="rId2" action="ppaction://hlinksldjump"/>
          </p:cNvPr>
          <p:cNvSpPr txBox="1"/>
          <p:nvPr/>
        </p:nvSpPr>
        <p:spPr>
          <a:xfrm>
            <a:off x="5049419" y="3367041"/>
            <a:ext cx="270469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В.И. Ленина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6" name="Google Shape;96;p19">
            <a:hlinkClick r:id="rId3" action="ppaction://hlinksldjump"/>
          </p:cNvPr>
          <p:cNvSpPr txBox="1"/>
          <p:nvPr/>
        </p:nvSpPr>
        <p:spPr>
          <a:xfrm>
            <a:off x="5102583" y="4231192"/>
            <a:ext cx="255398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Г.К.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Жукова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7" name="Google Shape;97;p19">
            <a:hlinkClick r:id="rId3" action="ppaction://hlinksldjump"/>
          </p:cNvPr>
          <p:cNvSpPr txBox="1"/>
          <p:nvPr/>
        </p:nvSpPr>
        <p:spPr>
          <a:xfrm>
            <a:off x="4529560" y="5095343"/>
            <a:ext cx="351716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К.К. Рокоссовского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942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0529" y="2666041"/>
            <a:ext cx="569608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</a:t>
            </a:r>
          </a:p>
          <a:p>
            <a:pPr algn="ctr"/>
            <a:endParaRPr lang="ru-RU" sz="44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19 мая 1922 года.</a:t>
            </a: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768" y="277537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В.И</a:t>
            </a: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Ленина</a:t>
            </a:r>
            <a:endParaRPr lang="ru-RU" sz="4400" dirty="0">
              <a:solidFill>
                <a:schemeClr val="bg1"/>
              </a:solidFill>
              <a:effectLst>
                <a:glow rad="101600">
                  <a:srgbClr val="00206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813" y="2816269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770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460620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В.И</a:t>
            </a: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Ленина</a:t>
            </a:r>
            <a:endParaRPr lang="ru-RU" sz="4400" dirty="0">
              <a:solidFill>
                <a:schemeClr val="bg1"/>
              </a:solidFill>
              <a:effectLst>
                <a:glow rad="101600">
                  <a:srgbClr val="00206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2025" y="45842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34082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0" y="1232777"/>
            <a:ext cx="12192000" cy="2071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Как называлась военно-спортивная </a:t>
            </a:r>
            <a:b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пионеров?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Google Shape;95;p19">
            <a:hlinkClick r:id="rId2" action="ppaction://hlinksldjump"/>
          </p:cNvPr>
          <p:cNvSpPr txBox="1"/>
          <p:nvPr/>
        </p:nvSpPr>
        <p:spPr>
          <a:xfrm>
            <a:off x="4972082" y="4322586"/>
            <a:ext cx="224783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«Зарница»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6" name="Google Shape;96;p19">
            <a:hlinkClick r:id="rId3" action="ppaction://hlinksldjump"/>
          </p:cNvPr>
          <p:cNvSpPr txBox="1"/>
          <p:nvPr/>
        </p:nvSpPr>
        <p:spPr>
          <a:xfrm>
            <a:off x="4402782" y="5160838"/>
            <a:ext cx="338643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«Искра»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7" name="Google Shape;97;p19">
            <a:hlinkClick r:id="rId3" action="ppaction://hlinksldjump"/>
          </p:cNvPr>
          <p:cNvSpPr txBox="1"/>
          <p:nvPr/>
        </p:nvSpPr>
        <p:spPr>
          <a:xfrm>
            <a:off x="4360111" y="3482214"/>
            <a:ext cx="3471776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«Молния»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4256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0" y="2506800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«Зарница».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541" y="3828205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451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1057695" y="2602197"/>
            <a:ext cx="100766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«Зарница».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801" y="48089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70768675"/>
      </p:ext>
    </p:extLst>
  </p:cSld>
  <p:clrMapOvr>
    <a:masterClrMapping/>
  </p:clrMapOvr>
  <p:transition spd="med">
    <p:pull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0" y="1363457"/>
            <a:ext cx="12192000" cy="178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Какая песня считалась официальным</a:t>
            </a:r>
            <a:b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гимном пионерской организации?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Google Shape;95;p19">
            <a:hlinkClick r:id="rId2" action="ppaction://hlinksldjump"/>
          </p:cNvPr>
          <p:cNvSpPr txBox="1"/>
          <p:nvPr/>
        </p:nvSpPr>
        <p:spPr>
          <a:xfrm>
            <a:off x="4156239" y="4084064"/>
            <a:ext cx="387952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«Взвейтесь кострами синие ночи»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96" name="Google Shape;96;p19">
            <a:hlinkClick r:id="rId3" action="ppaction://hlinksldjump"/>
          </p:cNvPr>
          <p:cNvSpPr txBox="1"/>
          <p:nvPr/>
        </p:nvSpPr>
        <p:spPr>
          <a:xfrm>
            <a:off x="3933392" y="3355615"/>
            <a:ext cx="432521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lvl="0">
              <a:defRPr lang="ru-RU"/>
            </a:defPPr>
            <a:lvl1pPr marR="0" indent="0" algn="ctr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defRPr>
            </a:lvl1pPr>
          </a:lstStyle>
          <a:p>
            <a:r>
              <a:rPr lang="ru-RU" dirty="0"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Calibri"/>
              </a:rPr>
              <a:t>1. «Интернационал»</a:t>
            </a:r>
            <a:endParaRPr dirty="0"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Google Shape;97;p19">
            <a:hlinkClick r:id="rId3" action="ppaction://hlinksldjump"/>
          </p:cNvPr>
          <p:cNvSpPr txBox="1"/>
          <p:nvPr/>
        </p:nvSpPr>
        <p:spPr>
          <a:xfrm>
            <a:off x="3811472" y="5225171"/>
            <a:ext cx="4569056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«Вместе весело шагать»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22862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0" y="2214569"/>
            <a:ext cx="12192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«Взвейтесь кострами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синие ночи».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0349" y="2828461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01064"/>
      </p:ext>
    </p:extLst>
  </p:cSld>
  <p:clrMapOvr>
    <a:masterClrMapping/>
  </p:clrMapOvr>
  <p:transition spd="med">
    <p:pull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158963"/>
            <a:ext cx="76205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</a:p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«Взвейтесь кострами</a:t>
            </a:r>
          </a:p>
          <a:p>
            <a:pPr lvl="0"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синие ночи».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065" y="48089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17114789"/>
      </p:ext>
    </p:extLst>
  </p:cSld>
  <p:clrMapOvr>
    <a:masterClrMapping/>
  </p:clrMapOvr>
  <p:transition spd="med">
    <p:pull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0" y="1410399"/>
            <a:ext cx="7620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i="1" u="sng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Подсчитайте количество своих правильных ответов!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369" y="40209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5029062-AACB-4566-B5D5-89CFDD65176A}"/>
              </a:ext>
            </a:extLst>
          </p:cNvPr>
          <p:cNvSpPr txBox="1"/>
          <p:nvPr/>
        </p:nvSpPr>
        <p:spPr>
          <a:xfrm>
            <a:off x="1148310" y="2892948"/>
            <a:ext cx="98953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От </a:t>
            </a:r>
            <a:r>
              <a:rPr lang="ru-RU" sz="3200" b="1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</a:t>
            </a: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до </a:t>
            </a:r>
            <a:r>
              <a:rPr lang="ru-RU" sz="3200" b="1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</a:t>
            </a: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– Вы просто где-то слышали про пионеров.</a:t>
            </a:r>
            <a:endParaRPr lang="ru-RU" sz="1000" dirty="0">
              <a:solidFill>
                <a:prstClr val="white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 algn="just"/>
            <a:endParaRPr lang="ru-RU" sz="1600" dirty="0">
              <a:solidFill>
                <a:prstClr val="white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0"/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От </a:t>
            </a:r>
            <a:r>
              <a:rPr lang="ru-RU" sz="3200" b="1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</a:t>
            </a: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до </a:t>
            </a:r>
            <a:r>
              <a:rPr lang="ru-RU" sz="3200" b="1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10</a:t>
            </a: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– Вы знаете основы.</a:t>
            </a:r>
          </a:p>
          <a:p>
            <a:pPr lvl="0"/>
            <a:r>
              <a:rPr lang="ru-RU" sz="16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ru-RU" sz="16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От </a:t>
            </a:r>
            <a:r>
              <a:rPr lang="ru-RU" sz="3200" b="1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10</a:t>
            </a: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до </a:t>
            </a:r>
            <a:r>
              <a:rPr lang="ru-RU" sz="3200" b="1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15</a:t>
            </a:r>
            <a:r>
              <a:rPr lang="ru-RU" sz="3200" dirty="0">
                <a:solidFill>
                  <a:prstClr val="white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- Поздравляем! Вас можно назвать экспертом в области истории пионерской организации!</a:t>
            </a:r>
          </a:p>
        </p:txBody>
      </p:sp>
    </p:spTree>
    <p:extLst>
      <p:ext uri="{BB962C8B-B14F-4D97-AF65-F5344CB8AC3E}">
        <p14:creationId xmlns:p14="http://schemas.microsoft.com/office/powerpoint/2010/main" val="179600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1421954" y="2569626"/>
            <a:ext cx="10321047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 algn="ctr"/>
            <a:r>
              <a:rPr lang="ru-RU" sz="8000" b="1" dirty="0">
                <a:solidFill>
                  <a:srgbClr val="002060"/>
                </a:solidFill>
                <a:effectLst>
                  <a:glow rad="266700">
                    <a:srgbClr val="9CBEFA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Благодарим за </a:t>
            </a:r>
          </a:p>
          <a:p>
            <a:pPr lvl="0" algn="ctr"/>
            <a:r>
              <a:rPr lang="ru-RU" sz="8000" b="1" dirty="0">
                <a:solidFill>
                  <a:srgbClr val="002060"/>
                </a:solidFill>
                <a:effectLst>
                  <a:glow rad="266700">
                    <a:srgbClr val="9CBEFA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участие!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369" y="40209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238" y="282909"/>
            <a:ext cx="1225402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3011388" y="2583328"/>
            <a:ext cx="6169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ru-RU" sz="4400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19 мая 1922 года.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017" y="614310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6948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71874" y="1532895"/>
            <a:ext cx="11916268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Во сколько лет, школьников обычно, принимали в пионеры?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oogle Shape;24;p3">
            <a:hlinkClick r:id="rId2" action="ppaction://hlinksldjump"/>
          </p:cNvPr>
          <p:cNvSpPr txBox="1"/>
          <p:nvPr/>
        </p:nvSpPr>
        <p:spPr>
          <a:xfrm>
            <a:off x="4687901" y="3363100"/>
            <a:ext cx="2684211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В 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лет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5" name="Google Shape;25;p3">
            <a:hlinkClick r:id="rId3" action="ppaction://hlinksldjump"/>
          </p:cNvPr>
          <p:cNvSpPr txBox="1"/>
          <p:nvPr/>
        </p:nvSpPr>
        <p:spPr>
          <a:xfrm>
            <a:off x="4720894" y="4157605"/>
            <a:ext cx="2618223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В 8 лет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6" name="Google Shape;26;p3">
            <a:hlinkClick r:id="rId3" action="ppaction://hlinksldjump"/>
          </p:cNvPr>
          <p:cNvSpPr txBox="1"/>
          <p:nvPr/>
        </p:nvSpPr>
        <p:spPr>
          <a:xfrm>
            <a:off x="4843442" y="4952110"/>
            <a:ext cx="2373126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В 14 лет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2212" y="59545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19346" y="2548882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u="sng" dirty="0">
                <a:solidFill>
                  <a:schemeClr val="bg1"/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Неправильно!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u="sng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В </a:t>
            </a:r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9 </a:t>
            </a: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лет.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885" y="2816269"/>
            <a:ext cx="1902117" cy="190821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2314A5-05F8-594D-B81D-8B4CB59C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0CE1B3-4160-0041-949E-11D17DFA6E51}"/>
              </a:ext>
            </a:extLst>
          </p:cNvPr>
          <p:cNvSpPr txBox="1"/>
          <p:nvPr/>
        </p:nvSpPr>
        <p:spPr>
          <a:xfrm>
            <a:off x="2285702" y="2639889"/>
            <a:ext cx="762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Правильно!</a:t>
            </a:r>
            <a:r>
              <a:rPr lang="ru-RU" sz="4400" dirty="0">
                <a:solidFill>
                  <a:prstClr val="white"/>
                </a:solidFill>
                <a:effectLst>
                  <a:glow rad="139700">
                    <a:srgbClr val="5B9BD5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ru-RU" sz="4400" dirty="0">
              <a:solidFill>
                <a:prstClr val="white"/>
              </a:solidFill>
              <a:effectLst>
                <a:glow rad="139700">
                  <a:srgbClr val="5B9BD5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В </a:t>
            </a:r>
            <a:r>
              <a:rPr lang="ru-RU" sz="44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9лет</a:t>
            </a:r>
            <a:r>
              <a:rPr lang="ru-RU" sz="44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706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5078" y="1784784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ru-RU" b="1" i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Какого цвета был пионерский галстук?</a:t>
            </a:r>
            <a:endParaRPr b="1" i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Google Shape;33;p5">
            <a:hlinkClick r:id="rId2" action="ppaction://hlinksldjump"/>
          </p:cNvPr>
          <p:cNvSpPr txBox="1"/>
          <p:nvPr/>
        </p:nvSpPr>
        <p:spPr>
          <a:xfrm>
            <a:off x="4904220" y="3535610"/>
            <a:ext cx="164897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Белого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34" name="Google Shape;34;p5">
            <a:hlinkClick r:id="rId3" action="ppaction://hlinksldjump"/>
          </p:cNvPr>
          <p:cNvSpPr txBox="1"/>
          <p:nvPr/>
        </p:nvSpPr>
        <p:spPr>
          <a:xfrm>
            <a:off x="4678667" y="5135390"/>
            <a:ext cx="210008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3. Красного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35" name="Google Shape;35;p5">
            <a:hlinkClick r:id="rId2" action="ppaction://hlinksldjump"/>
          </p:cNvPr>
          <p:cNvSpPr txBox="1"/>
          <p:nvPr/>
        </p:nvSpPr>
        <p:spPr>
          <a:xfrm>
            <a:off x="4907023" y="4335500"/>
            <a:ext cx="164617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glow rad="1397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Синего</a:t>
            </a:r>
            <a:endParaRPr sz="2800" b="1" dirty="0">
              <a:solidFill>
                <a:schemeClr val="bg1"/>
              </a:solidFill>
              <a:effectLst>
                <a:glow rad="1397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619</Words>
  <Application>Microsoft Office PowerPoint</Application>
  <PresentationFormat>Широкоэкранный</PresentationFormat>
  <Paragraphs>204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Century Gothic</vt:lpstr>
      <vt:lpstr>Monotype Corsiva</vt:lpstr>
      <vt:lpstr>Тема Office</vt:lpstr>
      <vt:lpstr>     </vt:lpstr>
      <vt:lpstr>Всё ли вы знаете про  пионерскую организацию? Проверьте свои знания! Вам нужно ответить на 15 вопросов,  к каждому из которых даются  3 варианта ответов.  Выбирайте один и жмите на него. Успехов!</vt:lpstr>
      <vt:lpstr>1. Какой день считается днем рождения  пионерской организации?</vt:lpstr>
      <vt:lpstr>Презентация PowerPoint</vt:lpstr>
      <vt:lpstr>  </vt:lpstr>
      <vt:lpstr>2. Во сколько лет, школьников обычно, принимали в пионеры?</vt:lpstr>
      <vt:lpstr>Презентация PowerPoint</vt:lpstr>
      <vt:lpstr>    </vt:lpstr>
      <vt:lpstr>3. Какого цвета был пионерский галстук?</vt:lpstr>
      <vt:lpstr>Презентация PowerPoint</vt:lpstr>
      <vt:lpstr>   </vt:lpstr>
      <vt:lpstr>4. Назовите символы и атрибуты  пионерской организации.</vt:lpstr>
      <vt:lpstr>Презентация PowerPoint</vt:lpstr>
      <vt:lpstr>  </vt:lpstr>
      <vt:lpstr>5. Назовите первый всесоюзный пионерский лагерь.</vt:lpstr>
      <vt:lpstr>Презентация PowerPoint</vt:lpstr>
      <vt:lpstr>   </vt:lpstr>
      <vt:lpstr>6. Как называли младших школьников, готовящихся стать пионерами?</vt:lpstr>
      <vt:lpstr>Презентация PowerPoint</vt:lpstr>
      <vt:lpstr>  </vt:lpstr>
      <vt:lpstr>7. Кто автор книги о первых тимуровцах, помогавших людям?</vt:lpstr>
      <vt:lpstr>Презентация PowerPoint</vt:lpstr>
      <vt:lpstr>   </vt:lpstr>
      <vt:lpstr>8. Как звучит отзыв, который должны произносить пионеры?</vt:lpstr>
      <vt:lpstr>Презентация PowerPoint</vt:lpstr>
      <vt:lpstr>  </vt:lpstr>
      <vt:lpstr>9. Чье имя носило пионерское движение в первые годы своего существования?</vt:lpstr>
      <vt:lpstr>Презентация PowerPoint</vt:lpstr>
      <vt:lpstr>  </vt:lpstr>
      <vt:lpstr>10. Какая Всесоюзная пионерская газета издавалась для ребят многие годы?</vt:lpstr>
      <vt:lpstr>Презентация PowerPoint</vt:lpstr>
      <vt:lpstr>  </vt:lpstr>
      <vt:lpstr>11. Высший орган пионерского  самоуправления – это…</vt:lpstr>
      <vt:lpstr>Презентация PowerPoint</vt:lpstr>
      <vt:lpstr>  </vt:lpstr>
      <vt:lpstr>12. Как называли пионеров, помогающих старикам и инвалидам?</vt:lpstr>
      <vt:lpstr>Презентация PowerPoint</vt:lpstr>
      <vt:lpstr>  </vt:lpstr>
      <vt:lpstr>13. Чьё имя носила Всесоюзная пионерская организация с 1924 г.?</vt:lpstr>
      <vt:lpstr>Презентация PowerPoint</vt:lpstr>
      <vt:lpstr>  </vt:lpstr>
      <vt:lpstr>14. Как называлась военно-спортивная  игра пионеров?</vt:lpstr>
      <vt:lpstr>Презентация PowerPoint</vt:lpstr>
      <vt:lpstr>  </vt:lpstr>
      <vt:lpstr>15. Какая песня считалась официальным гимном пионерской организации?</vt:lpstr>
      <vt:lpstr>Презентация PowerPoint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называют Дед Мороза в Америке?</dc:title>
  <cp:lastModifiedBy>Наталья Паршина</cp:lastModifiedBy>
  <cp:revision>93</cp:revision>
  <dcterms:modified xsi:type="dcterms:W3CDTF">2022-05-12T09:28:02Z</dcterms:modified>
</cp:coreProperties>
</file>